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81" autoAdjust="0"/>
    <p:restoredTop sz="94667" autoAdjust="0"/>
  </p:normalViewPr>
  <p:slideViewPr>
    <p:cSldViewPr>
      <p:cViewPr varScale="1">
        <p:scale>
          <a:sx n="156" d="100"/>
          <a:sy n="156" d="100"/>
        </p:scale>
        <p:origin x="-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latinLnBrk="0">
              <a:defRPr kumimoji="1" lang="ja-JP" sz="1200"/>
            </a:lvl1pPr>
          </a:lstStyle>
          <a:p>
            <a:fld id="{209DC4D6-251A-4E32-9F58-5EF63A864BC7}" type="datetimeFigureOut">
              <a:rPr kumimoji="1" lang="en-US" altLang="ja-JP" smtClean="0"/>
              <a:pPr/>
              <a:t>17/05/10</a:t>
            </a:fld>
            <a:endParaRPr kumimoji="1" lang="ja-JP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latinLnBrk="0">
              <a:defRPr kumimoji="1" lang="ja-JP" sz="1200"/>
            </a:lvl1pPr>
          </a:lstStyle>
          <a:p>
            <a:fld id="{8457CA08-D0DF-4B92-803D-2F678DDCE254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6718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latinLnBrk="0">
              <a:defRPr kumimoji="1" lang="ja-JP" sz="1200"/>
            </a:lvl1pPr>
          </a:lstStyle>
          <a:p>
            <a:fld id="{FE1E7E57-1F10-4268-99D2-CEDBAC6DAB5A}" type="datetimeFigureOut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latinLnBrk="0">
              <a:defRPr kumimoji="1" lang="ja-JP" sz="1200"/>
            </a:lvl1pPr>
          </a:lstStyle>
          <a:p>
            <a:fld id="{1D2386A3-2E31-4C9B-B0BE-45709ADB9841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2941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kumimoji="1" lang="ja-JP" smtClean="0"/>
              <a:pPr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4448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kumimoji="1" lang="ja-JP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kumimoji="1" lang="ja-JP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kumimoji="1" lang="ja-JP" sz="4000" b="1" cap="all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kumimoji="1" lang="ja-JP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Oval 9"/>
          <p:cNvSpPr/>
          <p:nvPr/>
        </p:nvSpPr>
        <p:spPr>
          <a:xfrm>
            <a:off x="168817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10339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kumimoji="1" lang="ja-JP" sz="4500" b="1" cap="none" baseline="0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kumimoji="1" lang="ja-JP" sz="1900" b="0">
                <a:solidFill>
                  <a:schemeClr val="tx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kumimoji="1" lang="ja-JP" sz="1900" b="0">
                <a:solidFill>
                  <a:schemeClr val="tx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kumimoji="1" lang="ja-JP" sz="2400"/>
            </a:lvl1pPr>
            <a:lvl2pPr>
              <a:lnSpc>
                <a:spcPct val="100000"/>
              </a:lnSpc>
              <a:spcBef>
                <a:spcPts val="700"/>
              </a:spcBef>
              <a:defRPr kumimoji="1" lang="ja-JP" sz="2000"/>
            </a:lvl2pPr>
            <a:lvl3pPr>
              <a:lnSpc>
                <a:spcPct val="100000"/>
              </a:lnSpc>
              <a:spcBef>
                <a:spcPts val="700"/>
              </a:spcBef>
              <a:defRPr kumimoji="1" lang="ja-JP" sz="1800"/>
            </a:lvl3pPr>
            <a:lvl4pPr>
              <a:lnSpc>
                <a:spcPct val="100000"/>
              </a:lnSpc>
              <a:spcBef>
                <a:spcPts val="700"/>
              </a:spcBef>
              <a:defRPr kumimoji="1" lang="ja-JP" sz="1600"/>
            </a:lvl4pPr>
            <a:lvl5pPr>
              <a:lnSpc>
                <a:spcPct val="100000"/>
              </a:lnSpc>
              <a:spcBef>
                <a:spcPts val="700"/>
              </a:spcBef>
              <a:defRPr kumimoji="1" lang="ja-JP" sz="16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kumimoji="1" lang="ja-JP" sz="2400"/>
            </a:lvl1pPr>
            <a:lvl2pPr>
              <a:lnSpc>
                <a:spcPct val="100000"/>
              </a:lnSpc>
              <a:spcBef>
                <a:spcPts val="700"/>
              </a:spcBef>
              <a:defRPr kumimoji="1" lang="ja-JP" sz="2000"/>
            </a:lvl2pPr>
            <a:lvl3pPr>
              <a:lnSpc>
                <a:spcPct val="100000"/>
              </a:lnSpc>
              <a:spcBef>
                <a:spcPts val="700"/>
              </a:spcBef>
              <a:defRPr kumimoji="1" lang="ja-JP" sz="1800"/>
            </a:lvl3pPr>
            <a:lvl4pPr>
              <a:lnSpc>
                <a:spcPct val="100000"/>
              </a:lnSpc>
              <a:spcBef>
                <a:spcPts val="700"/>
              </a:spcBef>
              <a:defRPr kumimoji="1" lang="ja-JP" sz="1600"/>
            </a:lvl4pPr>
            <a:lvl5pPr>
              <a:lnSpc>
                <a:spcPct val="100000"/>
              </a:lnSpc>
              <a:spcBef>
                <a:spcPts val="700"/>
              </a:spcBef>
              <a:defRPr kumimoji="1" lang="ja-JP" sz="16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kumimoji="1" lang="ja-JP" sz="2200" b="1" cap="all" baseline="0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kumimoji="1" lang="ja-JP" sz="1400"/>
            </a:lvl1pPr>
            <a:lvl2pPr>
              <a:buNone/>
              <a:defRPr kumimoji="1" lang="ja-JP" sz="1200"/>
            </a:lvl2pPr>
            <a:lvl3pPr>
              <a:buNone/>
              <a:defRPr kumimoji="1" lang="ja-JP" sz="1000"/>
            </a:lvl3pPr>
            <a:lvl4pPr>
              <a:buNone/>
              <a:defRPr kumimoji="1" lang="ja-JP" sz="900"/>
            </a:lvl4pPr>
            <a:lvl5pPr>
              <a:buNone/>
              <a:defRPr kumimoji="1" lang="ja-JP" sz="9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 latinLnBrk="0">
              <a:defRPr kumimoji="1" lang="ja-JP" sz="3200"/>
            </a:lvl1pPr>
            <a:lvl2pPr>
              <a:defRPr kumimoji="1" lang="ja-JP" sz="2800"/>
            </a:lvl2pPr>
            <a:lvl3pPr>
              <a:defRPr kumimoji="1" lang="ja-JP" sz="2400"/>
            </a:lvl3pPr>
            <a:lvl4pPr>
              <a:defRPr kumimoji="1" lang="ja-JP" sz="2000"/>
            </a:lvl4pPr>
            <a:lvl5pPr>
              <a:defRPr kumimoji="1" lang="ja-JP" sz="20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kumimoji="1" lang="en-US" altLang="ja-JP">
                <a:solidFill>
                  <a:srgbClr val="FFFFFF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kumimoji="1" lang="ja-JP" sz="2100" b="1">
                <a:effectLst/>
              </a:defRPr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ja-JP" altLang="en-US"/>
              <a:pPr/>
              <a:t>17/05/10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kumimoji="1" lang="en-US" altLang="ja-JP">
                <a:solidFill>
                  <a:srgbClr val="FFFFFF"/>
                </a:solidFill>
              </a:rPr>
              <a:pPr/>
              <a:t>‹#›</a:t>
            </a:fld>
            <a:endParaRPr kumimoji="1" lang="ja-JP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1" lang="ja-JP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kumimoji="1" lang="ja-JP" sz="3200"/>
            </a:lvl1pPr>
            <a:extLst/>
          </a:lstStyle>
          <a:p>
            <a:pPr marL="0" algn="l"/>
            <a:r>
              <a:rPr kumimoji="1" lang="ja-JP" altLang="en-US" smtClean="0"/>
              <a:t>図を追加</a:t>
            </a:r>
            <a:endParaRPr kumimoji="1" lang="ja-JP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kumimoji="1" lang="ja-JP" sz="1400">
                <a:solidFill>
                  <a:srgbClr val="777777"/>
                </a:solidFill>
              </a:defRPr>
            </a:lvl1pPr>
            <a:lvl2pPr>
              <a:defRPr kumimoji="1" lang="ja-JP" sz="1200"/>
            </a:lvl2pPr>
            <a:lvl3pPr>
              <a:defRPr kumimoji="1" lang="ja-JP" sz="1000"/>
            </a:lvl3pPr>
            <a:lvl4pPr>
              <a:defRPr kumimoji="1" lang="ja-JP" sz="900"/>
            </a:lvl4pPr>
            <a:lvl5pPr>
              <a:defRPr kumimoji="1" lang="ja-JP" sz="9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Oval 7"/>
          <p:cNvSpPr/>
          <p:nvPr/>
        </p:nvSpPr>
        <p:spPr>
          <a:xfrm>
            <a:off x="168817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1" lang="ja-JP"/>
              <a:t>マスタ タイトルの書式設定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  <a:p>
            <a:pPr lvl="5"/>
            <a:r>
              <a:rPr kumimoji="1" lang="ja-JP"/>
              <a:t>第 6 レベル</a:t>
            </a:r>
          </a:p>
          <a:p>
            <a:pPr lvl="6"/>
            <a:r>
              <a:rPr kumimoji="1" lang="ja-JP"/>
              <a:t>第 7 レベル</a:t>
            </a:r>
          </a:p>
          <a:p>
            <a:pPr lvl="7"/>
            <a:r>
              <a:rPr kumimoji="1" lang="ja-JP"/>
              <a:t>第 8 レベル</a:t>
            </a:r>
          </a:p>
          <a:p>
            <a:pPr lvl="8"/>
            <a:r>
              <a:rPr kumimoji="1" lang="ja-JP"/>
              <a:t>第 9 レベル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ja-JP" altLang="en-US"/>
              <a:pPr algn="r"/>
              <a:t>17/05/10</a:t>
            </a:fld>
            <a:endParaRPr kumimoji="1" lang="ja-JP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 algn="ctr"/>
              <a:t>‹#›</a:t>
            </a:fld>
            <a:endParaRPr kumimoji="1" lang="ja-JP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1" lang="ja-JP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lang="ja-JP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kumimoji="1" lang="ja-JP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67" y="69895"/>
            <a:ext cx="1333794" cy="1001098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03648" y="1152348"/>
            <a:ext cx="5616624" cy="822568"/>
          </a:xfrm>
        </p:spPr>
        <p:txBody>
          <a:bodyPr>
            <a:normAutofit fontScale="90000"/>
          </a:bodyPr>
          <a:lstStyle/>
          <a:p>
            <a:r>
              <a:rPr lang="en-US" altLang="ja-JP" sz="3600" b="1" dirty="0">
                <a:solidFill>
                  <a:schemeClr val="tx1"/>
                </a:solidFill>
                <a:latin typeface="Calibri"/>
                <a:cs typeface="Calibri"/>
              </a:rPr>
              <a:t>Boron-Based Drug Discovery and Development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32550" y="316304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>
                <a:solidFill>
                  <a:schemeClr val="accent6">
                    <a:lumMod val="75000"/>
                  </a:schemeClr>
                </a:solidFill>
              </a:rPr>
              <a:t>東工大</a:t>
            </a:r>
            <a:r>
              <a:rPr kumimoji="1" lang="en-US" altLang="ja-JP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kumimoji="1" lang="ja-JP" altLang="en-US" sz="2200" dirty="0" smtClean="0">
                <a:solidFill>
                  <a:schemeClr val="accent6">
                    <a:lumMod val="75000"/>
                  </a:schemeClr>
                </a:solidFill>
              </a:rPr>
              <a:t>化学生命科学研究所　講演会のお知らせ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475656" y="3523069"/>
            <a:ext cx="7315914" cy="0"/>
          </a:xfrm>
          <a:prstGeom prst="line">
            <a:avLst/>
          </a:prstGeom>
          <a:ln w="53975" cmpd="dbl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403648" y="3595196"/>
            <a:ext cx="763284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+mj-ea"/>
              </a:rPr>
              <a:t>日時：平成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29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年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6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月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16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日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（金）  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1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5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: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3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0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〜</a:t>
            </a:r>
          </a:p>
          <a:p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場所：化学生命</a:t>
            </a:r>
            <a:r>
              <a:rPr lang="ja-JP" altLang="en-US" sz="2400" dirty="0">
                <a:solidFill>
                  <a:srgbClr val="000000"/>
                </a:solidFill>
                <a:latin typeface="+mj-ea"/>
              </a:rPr>
              <a:t>科学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研究所　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R1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棟　第一会議室　</a:t>
            </a:r>
            <a:endParaRPr lang="en-US" altLang="ja-JP" sz="2400" dirty="0">
              <a:solidFill>
                <a:srgbClr val="000000"/>
              </a:solidFill>
              <a:latin typeface="+mj-ea"/>
            </a:endParaRPr>
          </a:p>
          <a:p>
            <a:pPr algn="just">
              <a:spcBef>
                <a:spcPts val="600"/>
              </a:spcBef>
            </a:pPr>
            <a:r>
              <a:rPr lang="ja-JP" altLang="ja-JP" sz="1600" dirty="0" smtClean="0"/>
              <a:t>ホウ素</a:t>
            </a:r>
            <a:r>
              <a:rPr lang="ja-JP" altLang="ja-JP" sz="1600" dirty="0"/>
              <a:t>を含む化合物には、空の</a:t>
            </a:r>
            <a:r>
              <a:rPr lang="en-US" altLang="ja-JP" sz="1600" dirty="0"/>
              <a:t>p</a:t>
            </a:r>
            <a:r>
              <a:rPr lang="ja-JP" altLang="ja-JP" sz="1600" dirty="0"/>
              <a:t>軌道のルイス酸性のため、アルコール</a:t>
            </a:r>
            <a:r>
              <a:rPr lang="ja-JP" altLang="ja-JP" sz="1600" dirty="0" smtClean="0"/>
              <a:t>の</a:t>
            </a:r>
            <a:r>
              <a:rPr lang="ja-JP" altLang="en-US" sz="1600" dirty="0" smtClean="0"/>
              <a:t>ヒドロキシ</a:t>
            </a:r>
            <a:r>
              <a:rPr lang="ja-JP" altLang="ja-JP" sz="1600" dirty="0" smtClean="0"/>
              <a:t>基</a:t>
            </a:r>
            <a:r>
              <a:rPr lang="ja-JP" altLang="ja-JP" sz="1600" dirty="0"/>
              <a:t>などと相互作用することにより、</a:t>
            </a:r>
            <a:r>
              <a:rPr lang="en-US" altLang="ja-JP" sz="1600" dirty="0"/>
              <a:t>sp</a:t>
            </a:r>
            <a:r>
              <a:rPr lang="en-US" altLang="ja-JP" sz="1600" baseline="30000" dirty="0"/>
              <a:t>2</a:t>
            </a:r>
            <a:r>
              <a:rPr lang="ja-JP" altLang="ja-JP" sz="1600" dirty="0"/>
              <a:t>－</a:t>
            </a:r>
            <a:r>
              <a:rPr lang="en-US" altLang="ja-JP" sz="1600" dirty="0"/>
              <a:t>sp</a:t>
            </a:r>
            <a:r>
              <a:rPr lang="en-US" altLang="ja-JP" sz="1600" baseline="30000" dirty="0"/>
              <a:t>3</a:t>
            </a:r>
            <a:r>
              <a:rPr lang="ja-JP" altLang="ja-JP" sz="1600" dirty="0"/>
              <a:t>の</a:t>
            </a:r>
            <a:r>
              <a:rPr lang="en-US" altLang="ja-JP" sz="1600" dirty="0"/>
              <a:t>2</a:t>
            </a:r>
            <a:r>
              <a:rPr lang="ja-JP" altLang="ja-JP" sz="1600" dirty="0"/>
              <a:t>つのコンフォメーション間の平衡が</a:t>
            </a:r>
            <a:r>
              <a:rPr lang="ja-JP" altLang="ja-JP" sz="1600" dirty="0" smtClean="0"/>
              <a:t>存在</a:t>
            </a:r>
            <a:r>
              <a:rPr lang="ja-JP" altLang="en-US" sz="1600" dirty="0" smtClean="0"/>
              <a:t>します</a:t>
            </a:r>
            <a:r>
              <a:rPr lang="ja-JP" altLang="ja-JP" sz="1600" dirty="0" smtClean="0"/>
              <a:t>。</a:t>
            </a:r>
            <a:r>
              <a:rPr lang="ja-JP" altLang="ja-JP" sz="1600" dirty="0"/>
              <a:t>この性質を利用することにより、タンパク質や核酸など様々な創薬ターゲットと相互作用させることができ、従来の炭素ベースのものとは異なる、新規な医薬品の開発につながることが期待</a:t>
            </a:r>
            <a:r>
              <a:rPr lang="ja-JP" altLang="ja-JP" sz="1600" dirty="0" smtClean="0"/>
              <a:t>され</a:t>
            </a:r>
            <a:r>
              <a:rPr lang="ja-JP" altLang="en-US" sz="1600" dirty="0" smtClean="0"/>
              <a:t>ます</a:t>
            </a:r>
            <a:r>
              <a:rPr lang="ja-JP" altLang="ja-JP" sz="1600" dirty="0" smtClean="0"/>
              <a:t>。</a:t>
            </a:r>
            <a:r>
              <a:rPr lang="ja-JP" altLang="ja-JP" sz="1600" dirty="0"/>
              <a:t>現在までに</a:t>
            </a:r>
            <a:r>
              <a:rPr lang="en-US" altLang="ja-JP" sz="1600" dirty="0"/>
              <a:t>4</a:t>
            </a:r>
            <a:r>
              <a:rPr lang="ja-JP" altLang="ja-JP" sz="1600" dirty="0"/>
              <a:t>剤のホウ素含有医薬品が米国で認可されて</a:t>
            </a:r>
            <a:r>
              <a:rPr lang="ja-JP" altLang="ja-JP" sz="1600" dirty="0" smtClean="0"/>
              <a:t>い</a:t>
            </a:r>
            <a:r>
              <a:rPr lang="ja-JP" altLang="en-US" sz="1600" dirty="0" smtClean="0"/>
              <a:t>ます</a:t>
            </a:r>
            <a:r>
              <a:rPr lang="ja-JP" altLang="ja-JP" sz="1600" dirty="0" smtClean="0"/>
              <a:t>が、その</a:t>
            </a:r>
            <a:r>
              <a:rPr lang="ja-JP" altLang="ja-JP" sz="1600" dirty="0"/>
              <a:t>うちの</a:t>
            </a:r>
            <a:r>
              <a:rPr lang="en-US" altLang="ja-JP" sz="1600" dirty="0"/>
              <a:t>2</a:t>
            </a:r>
            <a:r>
              <a:rPr lang="ja-JP" altLang="ja-JP" sz="1600" dirty="0"/>
              <a:t>剤となる</a:t>
            </a:r>
            <a:r>
              <a:rPr lang="en-US" altLang="ja-JP" sz="1600" dirty="0" err="1"/>
              <a:t>tavaborole</a:t>
            </a:r>
            <a:r>
              <a:rPr lang="ja-JP" altLang="ja-JP" sz="1600" dirty="0"/>
              <a:t>および</a:t>
            </a:r>
            <a:r>
              <a:rPr lang="en-US" altLang="ja-JP" sz="1600" dirty="0" err="1" smtClean="0"/>
              <a:t>crisaborole</a:t>
            </a:r>
            <a:r>
              <a:rPr lang="ja-JP" altLang="ja-JP" sz="1600" dirty="0" smtClean="0"/>
              <a:t>の</a:t>
            </a:r>
            <a:r>
              <a:rPr lang="ja-JP" altLang="ja-JP" sz="1600" dirty="0"/>
              <a:t>研究</a:t>
            </a:r>
            <a:r>
              <a:rPr lang="ja-JP" altLang="ja-JP" sz="1600" dirty="0" smtClean="0"/>
              <a:t>開発</a:t>
            </a:r>
            <a:r>
              <a:rPr lang="ja-JP" altLang="en-US" sz="1600" dirty="0" smtClean="0"/>
              <a:t>に携われたご</a:t>
            </a:r>
            <a:r>
              <a:rPr lang="ja-JP" altLang="ja-JP" sz="1600" dirty="0" smtClean="0"/>
              <a:t>経験</a:t>
            </a:r>
            <a:r>
              <a:rPr lang="ja-JP" altLang="ja-JP" sz="1600" dirty="0"/>
              <a:t>を元に、含ホウ素医薬品が従来のものと比べてどう違うのか、その利点および課題について</a:t>
            </a:r>
            <a:r>
              <a:rPr lang="ja-JP" altLang="ja-JP" sz="1600" dirty="0" smtClean="0"/>
              <a:t>紹介</a:t>
            </a:r>
            <a:r>
              <a:rPr lang="ja-JP" altLang="en-US" sz="1600" dirty="0" smtClean="0"/>
              <a:t>していただきます</a:t>
            </a:r>
            <a:r>
              <a:rPr lang="ja-JP" altLang="ja-JP" sz="1600" dirty="0" smtClean="0"/>
              <a:t>。</a:t>
            </a:r>
            <a:r>
              <a:rPr lang="ja-JP" altLang="en-US" sz="1600" dirty="0" smtClean="0">
                <a:solidFill>
                  <a:srgbClr val="000000"/>
                </a:solidFill>
              </a:rPr>
              <a:t>奮ってご参加ください。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85423" y="6381328"/>
            <a:ext cx="5923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問い合わせ先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：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中村・布施研　　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内線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5244</a:t>
            </a:r>
            <a:endParaRPr lang="en-US" altLang="ja-JP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03648" y="2188602"/>
            <a:ext cx="664875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赤間　勉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　先生</a:t>
            </a:r>
            <a:endParaRPr lang="en-US" altLang="ja-JP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ja-JP" altLang="en-US" sz="2400" dirty="0" smtClean="0">
                <a:latin typeface="+mj-ea"/>
              </a:rPr>
              <a:t>（元）</a:t>
            </a:r>
            <a:r>
              <a:rPr lang="en-US" altLang="ja-JP" sz="2400" dirty="0" smtClean="0">
                <a:latin typeface="+mj-ea"/>
              </a:rPr>
              <a:t>Research Leader, Medicinal Chemistry, </a:t>
            </a:r>
            <a:r>
              <a:rPr lang="en-US" altLang="ja-JP" sz="2400" dirty="0" err="1" smtClean="0">
                <a:latin typeface="+mj-ea"/>
              </a:rPr>
              <a:t>Anacor</a:t>
            </a:r>
            <a:r>
              <a:rPr lang="en-US" altLang="ja-JP" sz="2400" dirty="0" smtClean="0">
                <a:latin typeface="+mj-ea"/>
              </a:rPr>
              <a:t> Pharmaceuticals, Inc.</a:t>
            </a:r>
          </a:p>
          <a:p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</a:endParaRPr>
          </a:p>
        </p:txBody>
      </p:sp>
      <p:pic>
        <p:nvPicPr>
          <p:cNvPr id="20" name="図 19" descr="スクリーンショット 2017-05-10 20.28.5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96752"/>
            <a:ext cx="1497732" cy="2003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ユーザー定義 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C5710B-5706-4C64-8039-B4E32D2241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プレゼンテーション資料 (戦略の推奨)</Template>
  <TotalTime>0</TotalTime>
  <Words>42</Words>
  <Application>Microsoft Macintosh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フレッシュ</vt:lpstr>
      <vt:lpstr>Boron-Based Drug Discovery and Development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2015-06-11T04:07:07Z</dcterms:created>
  <dcterms:modified xsi:type="dcterms:W3CDTF">2017-05-10T11:31:35Z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